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53"/>
  </p:notesMasterIdLst>
  <p:handoutMasterIdLst>
    <p:handoutMasterId r:id="rId54"/>
  </p:handoutMasterIdLst>
  <p:sldIdLst>
    <p:sldId id="256" r:id="rId5"/>
    <p:sldId id="349" r:id="rId6"/>
    <p:sldId id="298" r:id="rId7"/>
    <p:sldId id="299" r:id="rId8"/>
    <p:sldId id="300" r:id="rId9"/>
    <p:sldId id="301" r:id="rId10"/>
    <p:sldId id="303" r:id="rId11"/>
    <p:sldId id="305" r:id="rId12"/>
    <p:sldId id="306" r:id="rId13"/>
    <p:sldId id="308" r:id="rId14"/>
    <p:sldId id="292" r:id="rId15"/>
    <p:sldId id="313" r:id="rId16"/>
    <p:sldId id="314" r:id="rId17"/>
    <p:sldId id="294" r:id="rId18"/>
    <p:sldId id="315" r:id="rId19"/>
    <p:sldId id="257" r:id="rId20"/>
    <p:sldId id="295" r:id="rId21"/>
    <p:sldId id="316" r:id="rId22"/>
    <p:sldId id="318" r:id="rId23"/>
    <p:sldId id="319" r:id="rId24"/>
    <p:sldId id="317" r:id="rId25"/>
    <p:sldId id="347" r:id="rId26"/>
    <p:sldId id="296" r:id="rId27"/>
    <p:sldId id="320" r:id="rId28"/>
    <p:sldId id="322" r:id="rId29"/>
    <p:sldId id="323" r:id="rId30"/>
    <p:sldId id="324" r:id="rId31"/>
    <p:sldId id="325" r:id="rId32"/>
    <p:sldId id="326" r:id="rId33"/>
    <p:sldId id="321" r:id="rId34"/>
    <p:sldId id="327" r:id="rId35"/>
    <p:sldId id="329" r:id="rId36"/>
    <p:sldId id="348" r:id="rId37"/>
    <p:sldId id="297" r:id="rId38"/>
    <p:sldId id="336" r:id="rId39"/>
    <p:sldId id="330" r:id="rId40"/>
    <p:sldId id="331" r:id="rId41"/>
    <p:sldId id="332" r:id="rId42"/>
    <p:sldId id="337" r:id="rId43"/>
    <p:sldId id="338" r:id="rId44"/>
    <p:sldId id="339" r:id="rId45"/>
    <p:sldId id="340" r:id="rId46"/>
    <p:sldId id="335" r:id="rId47"/>
    <p:sldId id="341" r:id="rId48"/>
    <p:sldId id="342" r:id="rId49"/>
    <p:sldId id="343" r:id="rId50"/>
    <p:sldId id="344" r:id="rId51"/>
    <p:sldId id="346" r:id="rId5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349"/>
            <p14:sldId id="298"/>
            <p14:sldId id="299"/>
            <p14:sldId id="300"/>
            <p14:sldId id="301"/>
            <p14:sldId id="303"/>
            <p14:sldId id="305"/>
            <p14:sldId id="306"/>
            <p14:sldId id="308"/>
            <p14:sldId id="292"/>
            <p14:sldId id="313"/>
            <p14:sldId id="314"/>
            <p14:sldId id="294"/>
            <p14:sldId id="315"/>
            <p14:sldId id="257"/>
            <p14:sldId id="295"/>
            <p14:sldId id="316"/>
            <p14:sldId id="318"/>
            <p14:sldId id="319"/>
            <p14:sldId id="317"/>
            <p14:sldId id="347"/>
            <p14:sldId id="296"/>
            <p14:sldId id="320"/>
            <p14:sldId id="322"/>
            <p14:sldId id="323"/>
            <p14:sldId id="324"/>
            <p14:sldId id="325"/>
            <p14:sldId id="326"/>
            <p14:sldId id="321"/>
            <p14:sldId id="327"/>
            <p14:sldId id="329"/>
            <p14:sldId id="348"/>
            <p14:sldId id="297"/>
            <p14:sldId id="336"/>
            <p14:sldId id="330"/>
            <p14:sldId id="331"/>
            <p14:sldId id="332"/>
            <p14:sldId id="337"/>
            <p14:sldId id="338"/>
            <p14:sldId id="339"/>
            <p14:sldId id="340"/>
            <p14:sldId id="335"/>
            <p14:sldId id="341"/>
            <p14:sldId id="342"/>
            <p14:sldId id="343"/>
            <p14:sldId id="344"/>
            <p14:sldId id="34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22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notesMaster" Target="notesMasters/notesMaster1.xml"/><Relationship Id="rId58" Type="http://schemas.openxmlformats.org/officeDocument/2006/relationships/tableStyles" Target="tableStyles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theme" Target="theme/theme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4/10/2026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4/10/2026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8" y="2395728"/>
            <a:ext cx="7077456" cy="201801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Customer Service &amp; Sales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6B690-A970-3AB2-8511-32FA2BC9FD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D01A21C-7F7A-480A-0225-726E79AED3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Color-coded top-N customers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D9559A-A9C4-1B84-C4C3-0C58AD43F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77A659-ADAC-C24C-B162-E2D8F8FE31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55" y="1357745"/>
            <a:ext cx="11492345" cy="4819218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gTopRankedCustomersViewName</a:t>
            </a: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1A816D-5173-5884-1A9A-B2F6A07D0C9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0DBD72-002E-BB96-0B1E-198820D354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481807" y="2051226"/>
            <a:ext cx="7700817" cy="48159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B57A787-15FA-A084-4AF5-5D470464F7BF}"/>
              </a:ext>
            </a:extLst>
          </p:cNvPr>
          <p:cNvSpPr/>
          <p:nvPr/>
        </p:nvSpPr>
        <p:spPr>
          <a:xfrm>
            <a:off x="7818518" y="6015426"/>
            <a:ext cx="974784" cy="44911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E042B5-FC84-0D85-837B-B1994A4A7C71}"/>
              </a:ext>
            </a:extLst>
          </p:cNvPr>
          <p:cNvSpPr txBox="1"/>
          <p:nvPr/>
        </p:nvSpPr>
        <p:spPr>
          <a:xfrm>
            <a:off x="444500" y="2816920"/>
            <a:ext cx="5211582" cy="353943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Default = </a:t>
            </a:r>
            <a:r>
              <a:rPr lang="en-US" sz="2800" dirty="0" err="1">
                <a:solidFill>
                  <a:schemeClr val="bg1"/>
                </a:solidFill>
              </a:rPr>
              <a:t>CustAnnualRankView</a:t>
            </a:r>
            <a:r>
              <a:rPr lang="en-US" sz="2800" dirty="0">
                <a:solidFill>
                  <a:schemeClr val="bg1"/>
                </a:solidFill>
              </a:rPr>
              <a:t>:      based on the past 12 months of invoices.  </a:t>
            </a:r>
          </a:p>
          <a:p>
            <a:endParaRPr lang="en-US" sz="2800" dirty="0">
              <a:solidFill>
                <a:schemeClr val="bg1"/>
              </a:solidFill>
            </a:endParaRPr>
          </a:p>
          <a:p>
            <a:r>
              <a:rPr lang="en-US" sz="2800" dirty="0">
                <a:solidFill>
                  <a:schemeClr val="bg1"/>
                </a:solidFill>
              </a:rPr>
              <a:t>This can be changed to any view for what you want to prioritize customers by.</a:t>
            </a:r>
          </a:p>
        </p:txBody>
      </p:sp>
    </p:spTree>
    <p:extLst>
      <p:ext uri="{BB962C8B-B14F-4D97-AF65-F5344CB8AC3E}">
        <p14:creationId xmlns:p14="http://schemas.microsoft.com/office/powerpoint/2010/main" val="2402681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4E06D4-D233-C961-0645-8359445256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FDC60A7-84B0-3FA1-BB13-2B155AB70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Color-coded Departments tab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581D9E4-B6D8-21E3-E5F5-C17C545EB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ABDB99-05D2-8EED-A9EA-722615F497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8D46EE-5CE7-AA57-EF75-F6E7BEAB0F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222" y="1277629"/>
            <a:ext cx="7790476" cy="55238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25955B1-89C6-F5BF-D324-B5C9179B5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4917" y="1264631"/>
            <a:ext cx="7790476" cy="5523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E3E49C0-3A55-DE4B-EF42-1BB0EE79CB2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84796" y="1269967"/>
            <a:ext cx="7790476" cy="5523809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CCBC5862-D1BE-7A22-0167-7D667C00CBE6}"/>
              </a:ext>
            </a:extLst>
          </p:cNvPr>
          <p:cNvSpPr txBox="1">
            <a:spLocks/>
          </p:cNvSpPr>
          <p:nvPr/>
        </p:nvSpPr>
        <p:spPr>
          <a:xfrm>
            <a:off x="1091161" y="2218022"/>
            <a:ext cx="4960389" cy="998607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457200" tIns="45720" rIns="457200" bIns="45720" rtlCol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Green = completed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Yellow = late</a:t>
            </a:r>
          </a:p>
        </p:txBody>
      </p:sp>
    </p:spTree>
    <p:extLst>
      <p:ext uri="{BB962C8B-B14F-4D97-AF65-F5344CB8AC3E}">
        <p14:creationId xmlns:p14="http://schemas.microsoft.com/office/powerpoint/2010/main" val="25129841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E56F0-3CCB-5801-E6DB-82AA40802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D9D1C0-D5DC-074E-9B06-3045D79502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of </a:t>
            </a:r>
            <a:r>
              <a:rPr lang="en-US" dirty="0" err="1"/>
              <a:t>AltPerim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A974D2-7CE1-CAFF-C959-717D07E1D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A0E107-11A5-AE3D-BFD5-8C8DDDCA622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85419CE-9EB1-37CB-BBEC-4EE4A5402D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865132" y="845389"/>
            <a:ext cx="6882368" cy="5583321"/>
          </a:xfrm>
          <a:prstGeom prst="rect">
            <a:avLst/>
          </a:prstGeom>
        </p:spPr>
      </p:pic>
      <p:sp>
        <p:nvSpPr>
          <p:cNvPr id="6" name="Title 3">
            <a:extLst>
              <a:ext uri="{FF2B5EF4-FFF2-40B4-BE49-F238E27FC236}">
                <a16:creationId xmlns:a16="http://schemas.microsoft.com/office/drawing/2014/main" id="{86102A2D-85F6-5F44-98F4-03F8655B4BE1}"/>
              </a:ext>
            </a:extLst>
          </p:cNvPr>
          <p:cNvSpPr txBox="1">
            <a:spLocks/>
          </p:cNvSpPr>
          <p:nvPr/>
        </p:nvSpPr>
        <p:spPr>
          <a:xfrm>
            <a:off x="150067" y="1573512"/>
            <a:ext cx="5060288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What does this mean?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62B34F5-5AA6-612F-DEC0-6059FBFB446E}"/>
              </a:ext>
            </a:extLst>
          </p:cNvPr>
          <p:cNvSpPr/>
          <p:nvPr/>
        </p:nvSpPr>
        <p:spPr>
          <a:xfrm>
            <a:off x="5089586" y="4951564"/>
            <a:ext cx="1414732" cy="28116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Content Placeholder 7">
            <a:extLst>
              <a:ext uri="{FF2B5EF4-FFF2-40B4-BE49-F238E27FC236}">
                <a16:creationId xmlns:a16="http://schemas.microsoft.com/office/drawing/2014/main" id="{4D8248A7-001F-C290-D675-D5420E1356BB}"/>
              </a:ext>
            </a:extLst>
          </p:cNvPr>
          <p:cNvSpPr txBox="1">
            <a:spLocks/>
          </p:cNvSpPr>
          <p:nvPr/>
        </p:nvSpPr>
        <p:spPr>
          <a:xfrm>
            <a:off x="444500" y="2729510"/>
            <a:ext cx="4022904" cy="2182072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457200" tIns="45720" rIns="457200" bIns="45720" rtlCol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After an order was posted you could not edit the </a:t>
            </a:r>
            <a:r>
              <a:rPr lang="en-US" sz="32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AltPerim</a:t>
            </a: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field</a:t>
            </a:r>
          </a:p>
        </p:txBody>
      </p:sp>
      <p:sp>
        <p:nvSpPr>
          <p:cNvPr id="14" name="Content Placeholder 7">
            <a:extLst>
              <a:ext uri="{FF2B5EF4-FFF2-40B4-BE49-F238E27FC236}">
                <a16:creationId xmlns:a16="http://schemas.microsoft.com/office/drawing/2014/main" id="{4AA1062E-98A1-6C02-8273-458FCE109582}"/>
              </a:ext>
            </a:extLst>
          </p:cNvPr>
          <p:cNvSpPr txBox="1">
            <a:spLocks/>
          </p:cNvSpPr>
          <p:nvPr/>
        </p:nvSpPr>
        <p:spPr>
          <a:xfrm>
            <a:off x="981854" y="5882306"/>
            <a:ext cx="10139392" cy="601255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457200" tIns="45720" rIns="457200" bIns="45720" rtlCol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0"/>
              </a:spcBef>
              <a:buNone/>
            </a:pP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Sometimes orders need to be adjusted after posting</a:t>
            </a:r>
          </a:p>
        </p:txBody>
      </p:sp>
    </p:spTree>
    <p:extLst>
      <p:ext uri="{BB962C8B-B14F-4D97-AF65-F5344CB8AC3E}">
        <p14:creationId xmlns:p14="http://schemas.microsoft.com/office/powerpoint/2010/main" val="13649298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C09E03-8475-1B43-57D8-1229244EEA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EB3BDC-9123-5F1D-FEF5-A39EF342E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Editing of </a:t>
            </a:r>
            <a:r>
              <a:rPr lang="en-US" dirty="0" err="1"/>
              <a:t>AltPerim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57172A-BD8E-2868-866A-7CADF84F8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D0E066-CB58-E2CA-D192-DB43183D9DC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ABE6AC1-433A-E08C-0085-C5C8D1E1676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79818" y="370553"/>
            <a:ext cx="7467682" cy="605815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4424710-71F0-79D1-0DDC-165A25B00F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9818" y="370554"/>
            <a:ext cx="7467682" cy="605815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524172B-7B40-4040-048E-FD73EBFF33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9816" y="370552"/>
            <a:ext cx="7467683" cy="605815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88369F3-47F3-9658-D3B4-04E60687D04D}"/>
              </a:ext>
            </a:extLst>
          </p:cNvPr>
          <p:cNvSpPr/>
          <p:nvPr/>
        </p:nvSpPr>
        <p:spPr>
          <a:xfrm>
            <a:off x="4547311" y="4853354"/>
            <a:ext cx="1548690" cy="26377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4704E80-790E-0852-967E-2B2CD13BB5F2}"/>
              </a:ext>
            </a:extLst>
          </p:cNvPr>
          <p:cNvSpPr txBox="1"/>
          <p:nvPr/>
        </p:nvSpPr>
        <p:spPr>
          <a:xfrm>
            <a:off x="259597" y="3013501"/>
            <a:ext cx="3916478" cy="83099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Now you can edit it after posting the sales order</a:t>
            </a:r>
          </a:p>
        </p:txBody>
      </p:sp>
    </p:spTree>
    <p:extLst>
      <p:ext uri="{BB962C8B-B14F-4D97-AF65-F5344CB8AC3E}">
        <p14:creationId xmlns:p14="http://schemas.microsoft.com/office/powerpoint/2010/main" val="8040297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E1BACB-2597-52D9-A60A-4407945D3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F2E71A4-AEE0-155E-DDC0-AECA7E4D1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 err="1"/>
              <a:t>gRestrictShipTo</a:t>
            </a:r>
            <a:br>
              <a:rPr lang="en-US" dirty="0"/>
            </a:br>
            <a:r>
              <a:rPr lang="en-US" dirty="0"/>
              <a:t>		2025 WL #10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01B39D-3EAF-72FC-C6A1-8E91FD5AD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DB90BD7-8611-760D-A1A3-0C345725BC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04101" y="248181"/>
            <a:ext cx="4803003" cy="1398057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117546-D96D-5CB4-B05F-1EB365B87E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2A72CBAB-300F-6F7F-7D47-6669A9B32F6A}"/>
              </a:ext>
            </a:extLst>
          </p:cNvPr>
          <p:cNvSpPr txBox="1">
            <a:spLocks/>
          </p:cNvSpPr>
          <p:nvPr/>
        </p:nvSpPr>
        <p:spPr>
          <a:xfrm>
            <a:off x="443365" y="1825625"/>
            <a:ext cx="1152147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Ship-To Customer must be included in the Bill-To customer’s Ship List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241B185-26E8-BA03-7F32-6439729E50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3990" y="540960"/>
            <a:ext cx="7980222" cy="61372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7ED5BB9-4565-5F9D-6244-3FA2531642C9}"/>
              </a:ext>
            </a:extLst>
          </p:cNvPr>
          <p:cNvSpPr/>
          <p:nvPr/>
        </p:nvSpPr>
        <p:spPr>
          <a:xfrm>
            <a:off x="2340440" y="3737523"/>
            <a:ext cx="6750806" cy="223245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071667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0235E0-42FF-0CBB-61AF-137B54710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CEE1B7-3436-B238-3F9A-EE0B66F20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gRestrictShipTo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6EEB016-4A44-07DA-F30E-0CCB71E98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A9143E-01EF-F3E0-789E-CC466556882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7C790C33-3D29-4A99-A87C-8CB639043410}"/>
              </a:ext>
            </a:extLst>
          </p:cNvPr>
          <p:cNvSpPr txBox="1">
            <a:spLocks/>
          </p:cNvSpPr>
          <p:nvPr/>
        </p:nvSpPr>
        <p:spPr>
          <a:xfrm>
            <a:off x="443365" y="1825625"/>
            <a:ext cx="1152147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6803EA6-7723-0D2F-4EA2-50CAA300A2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25517" y="1105312"/>
            <a:ext cx="8933567" cy="55748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415A3C-442E-6E71-CCF9-5E06696D68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4818" y="3273709"/>
            <a:ext cx="3827868" cy="10052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76D0584-BFE5-6640-1D73-96D64945E3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0149" y="188909"/>
            <a:ext cx="5509369" cy="1377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994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Multi-Cut Routing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132A10-4590-9693-A0FB-1168503A904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2806A-DA5E-7ACD-ECF6-DF8CD3FFB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1D4D8A-50AE-B09B-9432-12AA03499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Multi-Cut Routing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D89429-317C-D9C9-698F-178E0ECFD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7CF60B1-9C02-27A0-082B-5D62EC053A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09051" y="1274644"/>
            <a:ext cx="7284997" cy="5040431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389AAB-4CE9-3779-B489-9C64291FDEB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001EA76-BF58-6416-F76F-2EC60938C70E}"/>
              </a:ext>
            </a:extLst>
          </p:cNvPr>
          <p:cNvSpPr/>
          <p:nvPr/>
        </p:nvSpPr>
        <p:spPr>
          <a:xfrm>
            <a:off x="7532017" y="4466491"/>
            <a:ext cx="621384" cy="41323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DFDC23-D229-06CD-39A0-CF63D3A42C08}"/>
              </a:ext>
            </a:extLst>
          </p:cNvPr>
          <p:cNvSpPr txBox="1"/>
          <p:nvPr/>
        </p:nvSpPr>
        <p:spPr>
          <a:xfrm>
            <a:off x="7167685" y="1791344"/>
            <a:ext cx="4287715" cy="12003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 Routing that uses than one department with a CUTBACK category in a routing</a:t>
            </a:r>
          </a:p>
        </p:txBody>
      </p:sp>
    </p:spTree>
    <p:extLst>
      <p:ext uri="{BB962C8B-B14F-4D97-AF65-F5344CB8AC3E}">
        <p14:creationId xmlns:p14="http://schemas.microsoft.com/office/powerpoint/2010/main" val="29725001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E88304-91EA-F451-8D53-6EC94928F0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85673E-A6DD-D86E-BE56-604B984EC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Multi-Cut Part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8CB827-46A4-FC1E-DA99-1AF394ADE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364E17F-91B5-9583-3A01-37B9F4F885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86641" y="327365"/>
            <a:ext cx="7368759" cy="60289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09B916-C7AB-6A9E-8C41-4AE320CAA34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23E81A-0D20-0587-40DB-06ED2F387A27}"/>
              </a:ext>
            </a:extLst>
          </p:cNvPr>
          <p:cNvSpPr/>
          <p:nvPr/>
        </p:nvSpPr>
        <p:spPr>
          <a:xfrm>
            <a:off x="4995719" y="3789484"/>
            <a:ext cx="798412" cy="26377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6800314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B811E-3F4D-BFDB-5BC5-3ABB4F7FAC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A2F55B6-9DE9-79CB-3EA5-95F7FD843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Multi-Cut Part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127BFF-CE0E-A0D7-ACBD-AAA56B427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3831864-2D63-2B1D-CC09-567580C356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086641" y="327365"/>
            <a:ext cx="7368759" cy="60289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DD6763-1558-8583-3991-9264EF9FC6E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C67B2B-FC99-463C-6D4E-8E04BAC34CF1}"/>
              </a:ext>
            </a:extLst>
          </p:cNvPr>
          <p:cNvSpPr txBox="1"/>
          <p:nvPr/>
        </p:nvSpPr>
        <p:spPr>
          <a:xfrm>
            <a:off x="967155" y="2902447"/>
            <a:ext cx="4287715" cy="1938992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Dept Specs must be used to define each cutback department and machine, the Pc Len and </a:t>
            </a:r>
            <a:r>
              <a:rPr lang="en-US" sz="2400" dirty="0" err="1">
                <a:solidFill>
                  <a:schemeClr val="bg1"/>
                </a:solidFill>
              </a:rPr>
              <a:t>PcMult</a:t>
            </a:r>
            <a:r>
              <a:rPr lang="en-US" sz="2400" dirty="0">
                <a:solidFill>
                  <a:schemeClr val="bg1"/>
                </a:solidFill>
              </a:rPr>
              <a:t> for cutting operation</a:t>
            </a:r>
          </a:p>
        </p:txBody>
      </p:sp>
    </p:spTree>
    <p:extLst>
      <p:ext uri="{BB962C8B-B14F-4D97-AF65-F5344CB8AC3E}">
        <p14:creationId xmlns:p14="http://schemas.microsoft.com/office/powerpoint/2010/main" val="4211538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4EEF3-0C7D-17AD-0F6D-5ECC23D19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E5F076-93F0-AAAE-5EF3-D6C8DE51B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Features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61A68E-CE76-ABE4-453B-137C03E88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C01BA3B-744E-87B9-7DDE-4BA8236FA6B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00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4CD25C-7DA6-DEA3-A582-EE57D9A61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326FDD-403C-6114-CBAC-5ADEA3190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Multi-Cut Part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AFD3EF-0902-904C-8254-81D394F910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CC6AA60-0A65-4141-A48A-F9AA2A66A3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4086641" y="327365"/>
            <a:ext cx="7368759" cy="6028985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936C8B-3760-C2D3-2466-11C46734C6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FC824F9-1554-623A-E04B-52EAC012F4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600" y="2226503"/>
            <a:ext cx="3217532" cy="98017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804AB3D-04E0-7F37-BC2B-9287199DB3B6}"/>
              </a:ext>
            </a:extLst>
          </p:cNvPr>
          <p:cNvSpPr/>
          <p:nvPr/>
        </p:nvSpPr>
        <p:spPr>
          <a:xfrm>
            <a:off x="6296980" y="1863969"/>
            <a:ext cx="842374" cy="68580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C5AE64-C947-2E28-881D-1171A589DFF4}"/>
              </a:ext>
            </a:extLst>
          </p:cNvPr>
          <p:cNvSpPr txBox="1"/>
          <p:nvPr/>
        </p:nvSpPr>
        <p:spPr>
          <a:xfrm>
            <a:off x="1581345" y="4357875"/>
            <a:ext cx="8722151" cy="83099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The total cut pieces = Pcs / Ext Len used on the Properties tab </a:t>
            </a:r>
          </a:p>
          <a:p>
            <a:r>
              <a:rPr lang="en-US" sz="2400" dirty="0">
                <a:solidFill>
                  <a:schemeClr val="bg1"/>
                </a:solidFill>
              </a:rPr>
              <a:t>Example: 6x4=24        24 is the “Pcs / Ext Len”</a:t>
            </a:r>
          </a:p>
        </p:txBody>
      </p:sp>
    </p:spTree>
    <p:extLst>
      <p:ext uri="{BB962C8B-B14F-4D97-AF65-F5344CB8AC3E}">
        <p14:creationId xmlns:p14="http://schemas.microsoft.com/office/powerpoint/2010/main" val="2493902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18CFB5-7232-2162-B7B9-CD2422627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192EEE2-6B2A-0C88-08B0-860AF2C91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Multi-Cut </a:t>
            </a:r>
            <a:br>
              <a:rPr lang="en-US" dirty="0"/>
            </a:br>
            <a:r>
              <a:rPr lang="en-US" dirty="0"/>
              <a:t>Sales Order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1F6AC0-1E51-B0B3-B8E8-293D18363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936412F-3B85-E71C-5025-714159C696C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19F9CC-B813-96DA-9196-459E5A7D6D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3152" y="316685"/>
            <a:ext cx="7619048" cy="618095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5BA71D3-C2B5-1EE5-5153-101ED0BCAF8D}"/>
              </a:ext>
            </a:extLst>
          </p:cNvPr>
          <p:cNvSpPr/>
          <p:nvPr/>
        </p:nvSpPr>
        <p:spPr>
          <a:xfrm>
            <a:off x="9347911" y="3398369"/>
            <a:ext cx="701697" cy="1639624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491D2F-96C8-1C6B-374B-7D7059AF2BE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444500" y="4747934"/>
            <a:ext cx="5343558" cy="10895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Easily see the change in length and number of pieces being produced in each department</a:t>
            </a:r>
          </a:p>
        </p:txBody>
      </p:sp>
    </p:spTree>
    <p:extLst>
      <p:ext uri="{BB962C8B-B14F-4D97-AF65-F5344CB8AC3E}">
        <p14:creationId xmlns:p14="http://schemas.microsoft.com/office/powerpoint/2010/main" val="3073920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DDDB2A-103D-EB15-1DE7-526CCB250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68A019-C650-6FE7-E5E0-A3AC75CE3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Adjust Prices 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3173D7-E29B-62CD-2DA8-80CCF4D1D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5BC7DA-C918-376F-F3B9-D007E8E0EAB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6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A38891-C12F-002E-F318-D6A4DC3BC6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432ADEB-210C-DC41-8270-6A29207D6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Adjust Prices 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D5257D-9B98-B4E8-F0D5-F9C977F7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B75AF62-592D-3E0E-EFA3-F378F80059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81554"/>
            <a:ext cx="11215235" cy="4295409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Adjust Pricing Module Prices – for future orders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System Base Price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4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Customer Prices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Part Prices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Adjust Sales Order Prices – for current orders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Open sales orders that have not shipped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4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Open sales orders that have partial shipments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32CA8-6189-5E60-3595-7E16008BE99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61495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8D687-21A5-72A7-7E0E-696FA10B6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1B8C70F-E302-4940-2281-07BA6D9294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Adjust Prices </a:t>
            </a:r>
            <a:br>
              <a:rPr lang="en-US" dirty="0"/>
            </a:br>
            <a:r>
              <a:rPr lang="en-US" dirty="0"/>
              <a:t>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24AC045-24AB-7CEB-470F-3FBB03B10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CF3EEF-BC3D-D8DE-4677-4D00C523101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BFE4EF-D20B-D9F3-59AC-58C2A4C1AF9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906717" y="635748"/>
            <a:ext cx="7003909" cy="604447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12C2FB7-939C-085C-0C73-AEDEAFCCC260}"/>
              </a:ext>
            </a:extLst>
          </p:cNvPr>
          <p:cNvSpPr/>
          <p:nvPr/>
        </p:nvSpPr>
        <p:spPr>
          <a:xfrm>
            <a:off x="5838092" y="2637692"/>
            <a:ext cx="633046" cy="149469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19B911-BB57-5EFF-6347-A2A0FD81B822}"/>
              </a:ext>
            </a:extLst>
          </p:cNvPr>
          <p:cNvSpPr txBox="1"/>
          <p:nvPr/>
        </p:nvSpPr>
        <p:spPr>
          <a:xfrm>
            <a:off x="1050609" y="3018311"/>
            <a:ext cx="2987991" cy="12003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Multi-select box drop-down options for GL Codes</a:t>
            </a:r>
          </a:p>
        </p:txBody>
      </p:sp>
    </p:spTree>
    <p:extLst>
      <p:ext uri="{BB962C8B-B14F-4D97-AF65-F5344CB8AC3E}">
        <p14:creationId xmlns:p14="http://schemas.microsoft.com/office/powerpoint/2010/main" val="7939173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22709F-3BB1-F0EE-EAE6-6CCA97C360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599DAD-5D55-A27E-7BCF-815C8862A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Adjust Prices </a:t>
            </a:r>
            <a:br>
              <a:rPr lang="en-US" dirty="0"/>
            </a:br>
            <a:r>
              <a:rPr lang="en-US" dirty="0"/>
              <a:t>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D043C7-BC09-CD75-ADA0-979433B47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2A691B-E3D9-0AFE-C5E9-3A8A843C5C2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F70A29D-F0DA-136C-8429-F1F430AA0B9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906717" y="635748"/>
            <a:ext cx="7003909" cy="604447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42CD5DD-B01E-40A8-09C9-7965335C3E64}"/>
              </a:ext>
            </a:extLst>
          </p:cNvPr>
          <p:cNvSpPr/>
          <p:nvPr/>
        </p:nvSpPr>
        <p:spPr>
          <a:xfrm>
            <a:off x="5838092" y="2637692"/>
            <a:ext cx="633046" cy="149469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CB3C9F-D226-7FA4-097A-C654D15A0EEE}"/>
              </a:ext>
            </a:extLst>
          </p:cNvPr>
          <p:cNvSpPr txBox="1"/>
          <p:nvPr/>
        </p:nvSpPr>
        <p:spPr>
          <a:xfrm>
            <a:off x="1050609" y="3018311"/>
            <a:ext cx="2987991" cy="4616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Sort Columns</a:t>
            </a:r>
          </a:p>
        </p:txBody>
      </p:sp>
    </p:spTree>
    <p:extLst>
      <p:ext uri="{BB962C8B-B14F-4D97-AF65-F5344CB8AC3E}">
        <p14:creationId xmlns:p14="http://schemas.microsoft.com/office/powerpoint/2010/main" val="6422121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EB539-937F-D32B-55A6-65938A24E2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F96DA1-9B30-242C-07F8-78A6188CE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Adjust Prices </a:t>
            </a:r>
            <a:br>
              <a:rPr lang="en-US" dirty="0"/>
            </a:br>
            <a:r>
              <a:rPr lang="en-US" dirty="0"/>
              <a:t>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DF823D-169B-45A8-E54B-AA93DA70C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79939A-E554-6559-69EF-982F95C4689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73543D-1029-E4BE-6040-ACAC30B30F8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906718" y="635748"/>
            <a:ext cx="7003908" cy="604446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0487190-1955-CD45-D3B0-78BF5FF814AB}"/>
              </a:ext>
            </a:extLst>
          </p:cNvPr>
          <p:cNvSpPr/>
          <p:nvPr/>
        </p:nvSpPr>
        <p:spPr>
          <a:xfrm>
            <a:off x="7747226" y="4820383"/>
            <a:ext cx="491166" cy="1494692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3E8451-F1DD-EA49-DAC3-121D9142D677}"/>
              </a:ext>
            </a:extLst>
          </p:cNvPr>
          <p:cNvSpPr txBox="1"/>
          <p:nvPr/>
        </p:nvSpPr>
        <p:spPr>
          <a:xfrm>
            <a:off x="1050609" y="3018311"/>
            <a:ext cx="2987991" cy="12003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Multi-select box drop-down option for query values</a:t>
            </a:r>
          </a:p>
        </p:txBody>
      </p:sp>
    </p:spTree>
    <p:extLst>
      <p:ext uri="{BB962C8B-B14F-4D97-AF65-F5344CB8AC3E}">
        <p14:creationId xmlns:p14="http://schemas.microsoft.com/office/powerpoint/2010/main" val="83714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4C52C7-603C-B7A4-F4A6-E8C67BB9A7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A2A9078-E121-8C1F-BA83-FE5132885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Adjust Prices</a:t>
            </a:r>
            <a:br>
              <a:rPr lang="en-US" dirty="0"/>
            </a:br>
            <a:r>
              <a:rPr lang="en-US" dirty="0"/>
              <a:t>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398AE3-282F-1ACC-F307-88B1185E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D69B20-823F-B994-F175-C99E4FDCCC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EED4428-AD82-24F0-60AC-8BEF6EF2CF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906718" y="635748"/>
            <a:ext cx="7003908" cy="604446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D33C875-173D-6472-B7C7-0E1C4A91F09B}"/>
              </a:ext>
            </a:extLst>
          </p:cNvPr>
          <p:cNvSpPr/>
          <p:nvPr/>
        </p:nvSpPr>
        <p:spPr>
          <a:xfrm>
            <a:off x="9407769" y="3666392"/>
            <a:ext cx="2145323" cy="272610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25080CC-8E6D-A3CB-FA1C-49F7A945E0C0}"/>
              </a:ext>
            </a:extLst>
          </p:cNvPr>
          <p:cNvCxnSpPr>
            <a:cxnSpLocks/>
            <a:stCxn id="7" idx="0"/>
          </p:cNvCxnSpPr>
          <p:nvPr/>
        </p:nvCxnSpPr>
        <p:spPr>
          <a:xfrm>
            <a:off x="8408672" y="635748"/>
            <a:ext cx="1473688" cy="508183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29557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137709-CB1C-3DA2-E808-B7955E9918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A69245A-341A-D9DD-ACEB-79763EF79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Adjust Prices </a:t>
            </a:r>
            <a:br>
              <a:rPr lang="en-US" dirty="0"/>
            </a:br>
            <a:r>
              <a:rPr lang="en-US" dirty="0"/>
              <a:t>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EBCF65-44A7-96D0-C482-035484F34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BA0136-FA9A-E0AE-3DA8-A238E4A092A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C004A59-0CD5-6BD6-155F-F650F4A3602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106829" y="635748"/>
            <a:ext cx="6603684" cy="60444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7635C82-B351-7C59-F52E-77EA0CB9FA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23" y="3935255"/>
            <a:ext cx="5889982" cy="211807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8519E8-BB9A-292A-E5AB-4E8086ED9A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735" y="3869266"/>
            <a:ext cx="3506697" cy="2264033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4AD499F-CB99-FFE5-A752-564F25CE3E8B}"/>
              </a:ext>
            </a:extLst>
          </p:cNvPr>
          <p:cNvCxnSpPr>
            <a:cxnSpLocks/>
          </p:cNvCxnSpPr>
          <p:nvPr/>
        </p:nvCxnSpPr>
        <p:spPr>
          <a:xfrm>
            <a:off x="8175282" y="887240"/>
            <a:ext cx="1481398" cy="545884"/>
          </a:xfrm>
          <a:prstGeom prst="straightConnector1">
            <a:avLst/>
          </a:prstGeom>
          <a:ln w="857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7319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C198F9-E513-4DDC-1E51-FF6BA47BE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8872798-9074-7832-37DE-1A8216E61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Adjust Prices </a:t>
            </a:r>
            <a:br>
              <a:rPr lang="en-US" dirty="0"/>
            </a:br>
            <a:r>
              <a:rPr lang="en-US" dirty="0"/>
              <a:t>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8D35F4-1415-326E-CE53-927D408E7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DC7C31-1E13-D4EC-8405-00F08FD65DA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B5B207-7836-FC73-C545-11557EE894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106829" y="635748"/>
            <a:ext cx="6603684" cy="60444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38D70AC-EB8E-4689-F013-8D0B633715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09" y="1872763"/>
            <a:ext cx="11181382" cy="349054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C672E2A-EE2A-6811-D698-EB65C70DE6C3}"/>
              </a:ext>
            </a:extLst>
          </p:cNvPr>
          <p:cNvSpPr/>
          <p:nvPr/>
        </p:nvSpPr>
        <p:spPr>
          <a:xfrm>
            <a:off x="5460022" y="4167554"/>
            <a:ext cx="5688623" cy="112541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B0A398-F016-BD09-D51F-BE0078B2138D}"/>
              </a:ext>
            </a:extLst>
          </p:cNvPr>
          <p:cNvSpPr txBox="1"/>
          <p:nvPr/>
        </p:nvSpPr>
        <p:spPr>
          <a:xfrm>
            <a:off x="745885" y="5190764"/>
            <a:ext cx="5079880" cy="83099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Using the Price Adjustment screens always records all changes </a:t>
            </a:r>
          </a:p>
        </p:txBody>
      </p:sp>
    </p:spTree>
    <p:extLst>
      <p:ext uri="{BB962C8B-B14F-4D97-AF65-F5344CB8AC3E}">
        <p14:creationId xmlns:p14="http://schemas.microsoft.com/office/powerpoint/2010/main" val="12211048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21D3B-8BC3-3092-5F8F-8883F3FC11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ADD1B7D-AB4F-DB0B-6D16-BB79C2141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new items to existing orders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8951F4-E6D6-9E1B-7CCC-26671B6F99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F0B0240-EBA7-DCD3-BCEA-79EFE04E42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40AEEB-9A05-DB07-C4BA-30AC0ED80DA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74BED4E-4FA4-A151-9FA7-E8B0635575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72173" y="1078456"/>
            <a:ext cx="6974568" cy="543318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C304D85-46C7-FC60-29A0-060E945F3425}"/>
              </a:ext>
            </a:extLst>
          </p:cNvPr>
          <p:cNvSpPr/>
          <p:nvPr/>
        </p:nvSpPr>
        <p:spPr>
          <a:xfrm>
            <a:off x="1294626" y="2014926"/>
            <a:ext cx="367120" cy="41175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BB3768-1B09-E0E4-E6A9-96D46B2576B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89247" y="1284704"/>
            <a:ext cx="6974567" cy="543317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E97865A-F2DE-C9F8-3BBF-CE94F9CEB30B}"/>
              </a:ext>
            </a:extLst>
          </p:cNvPr>
          <p:cNvSpPr/>
          <p:nvPr/>
        </p:nvSpPr>
        <p:spPr>
          <a:xfrm>
            <a:off x="4902908" y="2212009"/>
            <a:ext cx="367120" cy="41175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Content Placeholder 7">
            <a:extLst>
              <a:ext uri="{FF2B5EF4-FFF2-40B4-BE49-F238E27FC236}">
                <a16:creationId xmlns:a16="http://schemas.microsoft.com/office/drawing/2014/main" id="{E7F2D178-EB34-1FE7-EDCF-B1504AA8E929}"/>
              </a:ext>
            </a:extLst>
          </p:cNvPr>
          <p:cNvSpPr txBox="1">
            <a:spLocks/>
          </p:cNvSpPr>
          <p:nvPr/>
        </p:nvSpPr>
        <p:spPr>
          <a:xfrm>
            <a:off x="2326531" y="5612866"/>
            <a:ext cx="8831476" cy="1128194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457200" tIns="45720" rIns="457200" bIns="45720" rtlCol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Easily add an additional item when a customer has an add-on to an existing order</a:t>
            </a:r>
          </a:p>
        </p:txBody>
      </p:sp>
      <p:sp>
        <p:nvSpPr>
          <p:cNvPr id="11" name="Arrow: Left 10">
            <a:extLst>
              <a:ext uri="{FF2B5EF4-FFF2-40B4-BE49-F238E27FC236}">
                <a16:creationId xmlns:a16="http://schemas.microsoft.com/office/drawing/2014/main" id="{EE31FD87-C70B-C75A-0B9F-A421FB39FA81}"/>
              </a:ext>
            </a:extLst>
          </p:cNvPr>
          <p:cNvSpPr/>
          <p:nvPr/>
        </p:nvSpPr>
        <p:spPr>
          <a:xfrm>
            <a:off x="5320675" y="2060463"/>
            <a:ext cx="2126066" cy="801279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Right-click</a:t>
            </a:r>
          </a:p>
        </p:txBody>
      </p:sp>
      <p:sp>
        <p:nvSpPr>
          <p:cNvPr id="12" name="Arrow: Left 11">
            <a:extLst>
              <a:ext uri="{FF2B5EF4-FFF2-40B4-BE49-F238E27FC236}">
                <a16:creationId xmlns:a16="http://schemas.microsoft.com/office/drawing/2014/main" id="{8A800D07-2526-1984-68A4-867BCD8ABFE7}"/>
              </a:ext>
            </a:extLst>
          </p:cNvPr>
          <p:cNvSpPr/>
          <p:nvPr/>
        </p:nvSpPr>
        <p:spPr>
          <a:xfrm>
            <a:off x="1712393" y="1797309"/>
            <a:ext cx="2126066" cy="801279"/>
          </a:xfrm>
          <a:prstGeom prst="leftArrow">
            <a:avLst/>
          </a:prstGeom>
          <a:solidFill>
            <a:schemeClr val="accent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Right-click</a:t>
            </a:r>
          </a:p>
        </p:txBody>
      </p:sp>
    </p:spTree>
    <p:extLst>
      <p:ext uri="{BB962C8B-B14F-4D97-AF65-F5344CB8AC3E}">
        <p14:creationId xmlns:p14="http://schemas.microsoft.com/office/powerpoint/2010/main" val="1999954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14D2D-E869-9E46-6AC2-7BF4EDD67A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D9C70A1-3570-8A6B-6436-A730B9F89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 Prices 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6AA6AB-1147-1FE4-37C2-6BE4BA21D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215617-1166-7530-F80B-3E1FCB23CC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8020"/>
            <a:ext cx="11215235" cy="4818943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Save a price change configuration: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6BB54EE-4D3A-1173-B786-38C741B3841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69A332-767D-3F2E-0A70-2590498F17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85" y="2064754"/>
            <a:ext cx="7832315" cy="343522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04CCA7-0016-AE42-5648-2B81AF15BE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718" y="2698213"/>
            <a:ext cx="6232882" cy="35684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65C685-BEB0-416C-FED8-8D3F1F0D46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461" y="3837625"/>
            <a:ext cx="2910734" cy="15301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8D44FA5-4FA6-E623-F77F-0497082E6DE8}"/>
              </a:ext>
            </a:extLst>
          </p:cNvPr>
          <p:cNvSpPr/>
          <p:nvPr/>
        </p:nvSpPr>
        <p:spPr>
          <a:xfrm>
            <a:off x="1543630" y="3365646"/>
            <a:ext cx="3011117" cy="41272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380065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0C257-1ACF-7E94-5F08-F25A1D8FC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CA77064-699E-B987-71F7-0B17AD0CB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 Prices 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28D134-214C-19FE-83D9-4F651B345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CF5E77-2CEF-17C9-36BC-E454CB041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8020"/>
            <a:ext cx="11215235" cy="4818943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Load a price adjustment:</a:t>
            </a: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B1E866-60B8-FEEB-F98B-03BAD77374C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B21E67-1494-AADC-6242-FEC6C59BA4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134824" y="2148160"/>
            <a:ext cx="7832315" cy="335182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4DBE03C-0DB0-838D-8C2D-1D4C89631C1D}"/>
              </a:ext>
            </a:extLst>
          </p:cNvPr>
          <p:cNvSpPr/>
          <p:nvPr/>
        </p:nvSpPr>
        <p:spPr>
          <a:xfrm>
            <a:off x="3355177" y="3824070"/>
            <a:ext cx="5504151" cy="40112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17CB9B5-86EA-1D05-8060-F6EBBEC509A6}"/>
              </a:ext>
            </a:extLst>
          </p:cNvPr>
          <p:cNvSpPr/>
          <p:nvPr/>
        </p:nvSpPr>
        <p:spPr>
          <a:xfrm>
            <a:off x="2880724" y="4247817"/>
            <a:ext cx="5978604" cy="93665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086212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F7E5A9-A1DB-2F53-03EB-BFA245BC45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198357-3B74-EFB3-B875-FFB45C205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Adjust Prices improvements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4D21E6-8F87-0BA4-0615-5470609F2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E9C6EF8-C491-E9B8-16E0-1D832AE459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8020"/>
            <a:ext cx="11215235" cy="4818943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Delete a price adjustment:</a:t>
            </a: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974B32-6072-93B8-D81B-41CE7CD09C2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5B36D7-04B9-9026-9944-21282015FD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440966" y="2121783"/>
            <a:ext cx="7310067" cy="349542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904146-1D7E-0C54-029B-2811DE4DB466}"/>
              </a:ext>
            </a:extLst>
          </p:cNvPr>
          <p:cNvSpPr/>
          <p:nvPr/>
        </p:nvSpPr>
        <p:spPr>
          <a:xfrm>
            <a:off x="3614468" y="4068575"/>
            <a:ext cx="5132717" cy="41272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96F1BB-3438-912C-9D4C-10C1703BAA04}"/>
              </a:ext>
            </a:extLst>
          </p:cNvPr>
          <p:cNvSpPr/>
          <p:nvPr/>
        </p:nvSpPr>
        <p:spPr>
          <a:xfrm>
            <a:off x="3169709" y="4454323"/>
            <a:ext cx="5577476" cy="91130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733343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015864-9CF2-83AC-646F-F27ADF6AA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715BC24-CF31-9C9B-2934-722E7EC98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805D53-4EEB-157A-DA1C-6423E8364B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518542C-C9C5-2CBA-F8C3-19C4FE6B963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425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E0E5D1-FB4D-69E6-85AD-87382CDF4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F66BE9-34E6-2412-B695-C74999735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421D4F-99BC-E908-75C8-3512807F0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2D9D23-359D-2C9D-ABB3-F18DBB2DEA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Used for metal that will be invoiced and held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Supports the storage of customer-owned bundles in customer warehouses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4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Includes two new SO Type Classes:</a:t>
            </a:r>
          </a:p>
          <a:p>
            <a:pPr marL="1657350" lvl="3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CUSTWHSE is used for orders that will be invoiced using a standard routing and then automatically placed in a customer warehouse for future release</a:t>
            </a:r>
          </a:p>
          <a:p>
            <a:pPr marL="1657350" lvl="3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CUSTPULL is used for orders that will be pulled from a customer warehouse and then shipped and billed using a price of $0.00  (unless prices are manually added to the order).</a:t>
            </a: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657350" lvl="3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18FF91-D0F7-F30B-4AFB-7DD3BC7CF46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4273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5C50D2-A414-DA3B-FC54-0092FB474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E6CBE6A-2B84-4F21-5D13-77EFECDBC2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693898-1D64-8ED1-3267-71A61F12F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2749E7-02AD-82E9-8210-094C078FF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1371600" lvl="3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ADCD9B-3DCF-333A-479F-1F9458B441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F44B562-6242-1CCC-32AC-CE8AEAFF99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5860" y="1055953"/>
            <a:ext cx="5210244" cy="541907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07DC12-4874-6CE0-C246-ED94B7AE13AA}"/>
              </a:ext>
            </a:extLst>
          </p:cNvPr>
          <p:cNvSpPr/>
          <p:nvPr/>
        </p:nvSpPr>
        <p:spPr>
          <a:xfrm>
            <a:off x="4056183" y="5363308"/>
            <a:ext cx="3346939" cy="43342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CDB85B-BB62-AF53-F9E8-D93EC338A1AE}"/>
              </a:ext>
            </a:extLst>
          </p:cNvPr>
          <p:cNvSpPr txBox="1"/>
          <p:nvPr/>
        </p:nvSpPr>
        <p:spPr>
          <a:xfrm>
            <a:off x="533400" y="3765488"/>
            <a:ext cx="2987991" cy="156966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Any SO Type Code and Description can be assigned to the Type Class</a:t>
            </a:r>
          </a:p>
        </p:txBody>
      </p:sp>
    </p:spTree>
    <p:extLst>
      <p:ext uri="{BB962C8B-B14F-4D97-AF65-F5344CB8AC3E}">
        <p14:creationId xmlns:p14="http://schemas.microsoft.com/office/powerpoint/2010/main" val="17815839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48130-9D94-FD79-30BE-A6B9774126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BFBBE4B-1FE4-59CF-E816-BED8CC7E8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4106C57-22E9-39AF-DE79-3CD499B22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1766CE-0D7D-345C-6FB0-F5F9330690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Adds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new “Customer Warehouse” checkbox </a:t>
            </a:r>
            <a:r>
              <a:rPr lang="en-US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frmCust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to identify ship-to locations that are really part of our internal warehouse of customer owned bundles.</a:t>
            </a:r>
          </a:p>
          <a:p>
            <a:pPr marL="914400" lvl="2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400" b="1" i="1" kern="100" dirty="0">
                <a:solidFill>
                  <a:srgbClr val="FFFF00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Bill-to customer cannot be a customer warehouse</a:t>
            </a: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657350" lvl="3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ED2338-765D-F3E9-88B9-35FB4E18C37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88FDD4-E41E-6868-F48F-023F77F703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424" y="3168721"/>
            <a:ext cx="9365115" cy="31876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65F8C97-70F8-A5D0-5C00-DB531560FAB7}"/>
              </a:ext>
            </a:extLst>
          </p:cNvPr>
          <p:cNvSpPr/>
          <p:nvPr/>
        </p:nvSpPr>
        <p:spPr>
          <a:xfrm>
            <a:off x="8255288" y="5139254"/>
            <a:ext cx="1689989" cy="46969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229649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2D35A6-DC06-4A33-6B54-0DB20BD725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449904-87AE-1D1B-CCAB-EABD6F5111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6B700E-3CA3-69C2-E6AB-C1C4E1507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824789A-9186-9592-1EEA-32BFDC12D4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When creating a new order that will be delivered to a customer warehouse, order entry must select an Order Type of Type Class “CUSTWHSE” and all items on that order must specify a ship-to customer that is marked as a customer warehouse.</a:t>
            </a: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657350" lvl="3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7AAE469-7271-2AAC-8F59-511680F4D79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640A68F-4690-66C6-6CC1-08C239FEF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9077" y="3262722"/>
            <a:ext cx="6723809" cy="327619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F2C14CC-C9AA-D51E-E58C-73C39432D41A}"/>
              </a:ext>
            </a:extLst>
          </p:cNvPr>
          <p:cNvSpPr/>
          <p:nvPr/>
        </p:nvSpPr>
        <p:spPr>
          <a:xfrm>
            <a:off x="5012469" y="4545367"/>
            <a:ext cx="1361698" cy="27554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5046642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37A4C9-BAF7-8961-A70C-AD51523E23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2AC0961-8799-BF69-DA91-B26EC4DE1B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2323622-BD3E-6E1E-AC09-48D64B6EB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67DEBE7-8B67-409D-D6D6-AFA10C447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216815" y="1753385"/>
            <a:ext cx="4506012" cy="4779389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CSTWHSE orders are processed (acknowledged, planned, scheduled, produced, packed, shipped, invoiced) using standard routings and procedures.  </a:t>
            </a: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4FF7B7-5EE7-79FD-5FDE-A27303B15C1A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FB0E994-64E3-D0AD-54AA-458CFEFACD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9343" y="1031689"/>
            <a:ext cx="7638095" cy="537142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2E285D0-4EF1-1D49-566D-40C745C0E582}"/>
              </a:ext>
            </a:extLst>
          </p:cNvPr>
          <p:cNvSpPr/>
          <p:nvPr/>
        </p:nvSpPr>
        <p:spPr>
          <a:xfrm>
            <a:off x="7049084" y="2035788"/>
            <a:ext cx="1361698" cy="535531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681548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6C4EE2-0D86-6F1A-59DE-3A2AE0EB5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A23A1F1-CEDF-267F-5292-8DD5F19FC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1197354-287B-5E83-1E02-D8BA6162D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83AECD6-8D38-CF93-0CA7-3F8C25AEF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Shipping screens have a “To Cust Warehouse” option</a:t>
            </a: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029079-FFD9-F8F2-9974-4816B43B599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538067-5C7D-E134-93AE-99EDECC2AB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696" y="1957284"/>
            <a:ext cx="9628571" cy="449523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FA9DD0-C9B8-864A-ACC9-84AE8A0A1A83}"/>
              </a:ext>
            </a:extLst>
          </p:cNvPr>
          <p:cNvSpPr/>
          <p:nvPr/>
        </p:nvSpPr>
        <p:spPr>
          <a:xfrm>
            <a:off x="7640258" y="4138018"/>
            <a:ext cx="1228533" cy="30081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32161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6ABD5-958C-0E3B-6BA1-A960314E4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47D40AD-5275-C67C-81DA-DA3C5738D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new items to existing orders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9A9CE9-BCBC-4C67-6EE3-77D87365B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B586C8A-F3F5-78B7-6DB7-D7F9D34F9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9E16AA-BD12-DC72-523D-E86427562F1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99BBBBF-4721-B939-67D2-03730A3BA13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64003" y="1078458"/>
            <a:ext cx="7011545" cy="54172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A7D0CAE-783B-BF84-1AF0-99A4230C32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347022" y="3035686"/>
            <a:ext cx="6807735" cy="2442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8543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C4EFA6-579C-57E0-A92B-474093EE1A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080927C-2314-D5C9-BAF3-D678E3E29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3B0C63-C146-9930-C26A-60E86AC4F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DFEB5AF-FD20-36C4-FCBC-BCCA55B1B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4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minor modification will need to be made to your manifest </a:t>
            </a: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when you are ready to </a:t>
            </a:r>
            <a:r>
              <a:rPr lang="en-US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implement shipping to c</a:t>
            </a:r>
            <a:r>
              <a:rPr lang="en-US" sz="24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ustomer warehouses.</a:t>
            </a: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657350" lvl="3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975F42-63E5-5BC4-57DE-311D77A7870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C77D2A-F6A5-0EFB-64BC-013B2BA64C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31" y="2281744"/>
            <a:ext cx="10769338" cy="4074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3660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9FA27-693E-87CC-8A65-804340985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B5DF923-D43F-694E-E382-B5BECDA0C7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F122CE-62F5-17A2-706A-4B9AC7535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2652B79-2A4C-B1D2-C5D4-9E228C7E3B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 these order ship, each bundle is set to status ‘W’ instead of ‘S’ and a duplicate ticket is automatically created in case you need to re-print the manifest later.</a:t>
            </a: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7E8EB9-CC44-B251-44F9-9D110944ABF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F1474A0-D6D3-D3A6-E8C1-23E01A366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58" y="3352088"/>
            <a:ext cx="11733083" cy="230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415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7197F5-36F1-5799-E8EB-C7AE98D251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CC9E96-C005-035A-94F1-C0A1DB4D3E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D59BFF-8FC2-3809-D070-2B4920EC1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4C3649D-68EC-0671-B874-E2A80B892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70337" y="2162907"/>
            <a:ext cx="4413737" cy="4014055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You can find the Original Ticket Number and order information on the Pulled Stock/Source Racks tab.</a:t>
            </a:r>
            <a:endParaRPr lang="en-US" sz="22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1200150" lvl="2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3EBF613-D206-3FA1-33A9-396588886E0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922129-8DFC-5A33-4F7F-1D2C528CA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7238" y="264332"/>
            <a:ext cx="7704762" cy="645714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C5DCD0D-9BE9-0C71-E921-45F070959048}"/>
              </a:ext>
            </a:extLst>
          </p:cNvPr>
          <p:cNvSpPr/>
          <p:nvPr/>
        </p:nvSpPr>
        <p:spPr>
          <a:xfrm>
            <a:off x="4703883" y="5292970"/>
            <a:ext cx="1661747" cy="29893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CDE6D8-3EF6-520E-B79B-FA350E56EE5E}"/>
              </a:ext>
            </a:extLst>
          </p:cNvPr>
          <p:cNvSpPr txBox="1"/>
          <p:nvPr/>
        </p:nvSpPr>
        <p:spPr>
          <a:xfrm>
            <a:off x="7082287" y="5858301"/>
            <a:ext cx="4917057" cy="83099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Status “W” tickets can be scanned during Physical Inventory</a:t>
            </a:r>
          </a:p>
        </p:txBody>
      </p:sp>
    </p:spTree>
    <p:extLst>
      <p:ext uri="{BB962C8B-B14F-4D97-AF65-F5344CB8AC3E}">
        <p14:creationId xmlns:p14="http://schemas.microsoft.com/office/powerpoint/2010/main" val="1072354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B49E9-A11C-1D0C-7845-5B6E542FDC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33AC81-EDFB-DE12-5F22-88F4EC5E8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552A0E-1F78-73C9-18D7-29D23B3C4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2E5D34F-8588-D0C5-29FE-48F37A491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CUSTPULL orders will use a standard fill from stock routing and will be filled/pulled the same as any other pull from stock order, but they may only pull status ‘W’ tickets.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DF34FA-BED0-978A-9532-5B83976EB95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D140ED-2478-A00D-97E1-D5346408AE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4773" y="2834930"/>
            <a:ext cx="7122454" cy="361759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B54EC63-E989-2B66-81AD-D83CFCEE3944}"/>
              </a:ext>
            </a:extLst>
          </p:cNvPr>
          <p:cNvSpPr/>
          <p:nvPr/>
        </p:nvSpPr>
        <p:spPr>
          <a:xfrm>
            <a:off x="5417936" y="5846883"/>
            <a:ext cx="3031472" cy="18463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366551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4094D-B968-F548-1430-8BDAA070F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8849C0E-0780-30F3-EBBA-070EB9371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DF1082-2898-1B05-BF70-906F240F8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A591336-5FCF-9393-45EE-8DCB17E958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These orders will use a standard fill from stock routing but will generate a $0 invoice by default.</a:t>
            </a:r>
            <a:endParaRPr lang="en-US" sz="24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492A91-C6E4-7229-31ED-A01A4923174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6575FC0-6997-23DC-67EA-7DDB45A2DF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806" y="2306988"/>
            <a:ext cx="10530387" cy="456859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BC71544-2769-0AE0-3477-B073058708B2}"/>
              </a:ext>
            </a:extLst>
          </p:cNvPr>
          <p:cNvSpPr/>
          <p:nvPr/>
        </p:nvSpPr>
        <p:spPr>
          <a:xfrm>
            <a:off x="2004646" y="6228617"/>
            <a:ext cx="4800600" cy="22390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300398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D99F61-D0E5-F65E-EF72-BBB11C5293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A1C470-3150-AAD6-A380-D23F14E23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FC7C89C-C120-0FFD-F44D-463710603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7F89734-A951-6357-6D47-080829924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1403" y="1354015"/>
            <a:ext cx="11517198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Pull from Stock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D48503-3923-3877-0DFE-B10E26866D0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78CB6A-BDCC-A6C2-5EB4-D551C7B4F7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8320" y="1338948"/>
            <a:ext cx="8443680" cy="538252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F38287-70C0-99FA-AFEC-B65ACF3597A1}"/>
              </a:ext>
            </a:extLst>
          </p:cNvPr>
          <p:cNvSpPr/>
          <p:nvPr/>
        </p:nvSpPr>
        <p:spPr>
          <a:xfrm>
            <a:off x="10058400" y="4396154"/>
            <a:ext cx="386862" cy="52753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6872172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CDBD0E-9287-A9B0-8BCA-9B8AAB0662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BD0B27-EDE5-3ACA-3F26-EC6D195FF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062C6E7-17A1-A7E2-2D40-C526BE65D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2B1C05-8898-3EC7-312F-DDF1ADAAE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Pull from Stock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6869BE-A351-E347-D5BF-84BD12C6AEC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190C21-869F-928B-C6A3-59FBE4F71B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10200" y="1860436"/>
            <a:ext cx="9281800" cy="486103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B07C09C-F6BE-9E69-B5CE-D79CB99B6D7E}"/>
              </a:ext>
            </a:extLst>
          </p:cNvPr>
          <p:cNvSpPr/>
          <p:nvPr/>
        </p:nvSpPr>
        <p:spPr>
          <a:xfrm>
            <a:off x="10558732" y="3222638"/>
            <a:ext cx="1440612" cy="365125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3743931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C7C747-D603-2C61-5F07-6855E3C8FE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72A61C8-A299-49DD-57DC-9A93782D9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Customer Owned Warehouses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54C0F7-7662-2B2E-6E3A-7FE754E3BC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4946480-9D57-F14B-FDC2-19CFD0814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354015"/>
            <a:ext cx="11215235" cy="4822948"/>
          </a:xfrm>
        </p:spPr>
        <p:txBody>
          <a:bodyPr>
            <a:norm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Pull from Stock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8675C63-D523-8926-0951-214A014D626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82C21EB-FC86-DCF4-91EE-4BD31014B7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069285" y="1338948"/>
            <a:ext cx="7801750" cy="5382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69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E64C8C-3F02-7776-93CA-4FBF18105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A4A3B-33BF-4CE6-A681-E55BD547F5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8" y="2395728"/>
            <a:ext cx="7077456" cy="201801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Customer Service &amp; Sales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ADEA1-691F-27F7-B295-424C093566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E75AA3-CF7B-1562-2039-20F1CB8AF3B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48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59284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B4934-8A40-423B-6628-139E65D02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87838EF-EB2C-C902-DA89-062917108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new items to existing orders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269621-C9AE-0D5B-6414-805B4B629A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85A2ED-6592-5B04-6709-1F7B77F7CF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6F7A12-BD25-904E-B6E2-B9D25909832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C782DBB-5B19-5A0A-4A05-3CB2D59D9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966" y="1687513"/>
            <a:ext cx="11498068" cy="4192287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99926805-4C8A-4B19-A0E6-8394B8404CBC}"/>
              </a:ext>
            </a:extLst>
          </p:cNvPr>
          <p:cNvSpPr txBox="1">
            <a:spLocks/>
          </p:cNvSpPr>
          <p:nvPr/>
        </p:nvSpPr>
        <p:spPr>
          <a:xfrm>
            <a:off x="659876" y="5612866"/>
            <a:ext cx="10405890" cy="1128194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457200" tIns="45720" rIns="457200" bIns="45720" rtlCol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EPICS automatically opens the Order Entry screen, filing in the </a:t>
            </a:r>
            <a:r>
              <a:rPr lang="en-US" sz="32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CustNum</a:t>
            </a: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32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SONum</a:t>
            </a: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and next </a:t>
            </a:r>
            <a:r>
              <a:rPr lang="en-US" sz="3200" kern="100" dirty="0" err="1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ItemNum</a:t>
            </a:r>
            <a:endParaRPr lang="en-US" sz="3200" kern="100" dirty="0"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6127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846115-47D9-827F-3FDC-5FD6C901D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EF774DD-D453-0640-5F7A-A7FA8D225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 new items to existing orders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4A5BA6-AB8A-89F3-21DB-21B947A2F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EB9720-0B7F-58AC-861B-6B9AFA67AD2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FB13F4-89FF-6AB1-989B-90D92C0B29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39319" y="1105733"/>
            <a:ext cx="7032183" cy="5433179"/>
          </a:xfrm>
          <a:prstGeom prst="rect">
            <a:avLst/>
          </a:prstGeom>
        </p:spPr>
      </p:pic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2EC49BCC-E68E-8AD5-77E6-E571F8BED8E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162187" y="5552006"/>
            <a:ext cx="10586448" cy="1128194"/>
          </a:xfrm>
          <a:prstGeom prst="rect">
            <a:avLst/>
          </a:prstGeom>
          <a:solidFill>
            <a:schemeClr val="accent3"/>
          </a:solidFill>
        </p:spPr>
        <p:txBody>
          <a:bodyPr vert="horz" wrap="square" lIns="457200" tIns="45720" rIns="457200" bIns="45720" rtlCol="0" anchor="ctr" anchorCtr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7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sz="3200" kern="100" dirty="0"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After adding the additional item and posting as normal, the additional item is attached to the sales order.</a:t>
            </a:r>
          </a:p>
        </p:txBody>
      </p:sp>
    </p:spTree>
    <p:extLst>
      <p:ext uri="{BB962C8B-B14F-4D97-AF65-F5344CB8AC3E}">
        <p14:creationId xmlns:p14="http://schemas.microsoft.com/office/powerpoint/2010/main" val="2667716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26E8D1-7DFC-6CD0-BEAC-4C03B4A548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FBA314C-9946-9897-6C8C-439F89C7CC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73" y="1589089"/>
            <a:ext cx="5903377" cy="5132386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4B3943B4-1428-8D5F-234B-D8E6E6C2D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Color-coded top-N customers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3B7D375-4455-CDC8-0920-635DF7E1B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18FC5AE-340A-CC0D-936B-C39644A1185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B5D794-488C-7033-15D6-AA04F9431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7150" y="1827649"/>
            <a:ext cx="8254850" cy="488208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247DDEB-7FFD-3425-CEAC-71F87BD9D5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156404">
            <a:off x="1141315" y="1299223"/>
            <a:ext cx="3771429" cy="16380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13B11EC-EFB3-4B95-5778-C476C2A866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58868">
            <a:off x="7370817" y="646583"/>
            <a:ext cx="4152710" cy="177366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56AB948-F017-5F38-176A-605E44B168C4}"/>
              </a:ext>
            </a:extLst>
          </p:cNvPr>
          <p:cNvSpPr txBox="1"/>
          <p:nvPr/>
        </p:nvSpPr>
        <p:spPr>
          <a:xfrm>
            <a:off x="2983083" y="2596036"/>
            <a:ext cx="6689247" cy="3504998"/>
          </a:xfrm>
          <a:prstGeom prst="rect">
            <a:avLst/>
          </a:prstGeom>
          <a:solidFill>
            <a:schemeClr val="accent3"/>
          </a:solidFill>
        </p:spPr>
        <p:txBody>
          <a:bodyPr wrap="square" rtlCol="0" anchor="ctr" anchorCtr="0">
            <a:spAutoFit/>
          </a:bodyPr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gTopRankedCustomers_A</a:t>
            </a: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gTopRankedCustomers_B</a:t>
            </a: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gTopRankedCustomersColor_A</a:t>
            </a: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, </a:t>
            </a: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gTopRankedCustomersColor_B</a:t>
            </a: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en-US" sz="28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gTopRankedCustomersViewName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834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BDC564-5100-31C0-49C7-7F3E08B9D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8846DE5-1648-D503-22D5-080D458D29C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467291" y="2410208"/>
            <a:ext cx="7558454" cy="4474168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B65BD104-6308-B00D-A5FE-39CA98F0AA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Color-coded top-N customers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506321-2C93-194C-2B7E-FE2AFE8D1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BF5C94-940A-A183-6574-A4D301FCA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55" y="1357745"/>
            <a:ext cx="11492345" cy="4819218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gTopRankedCustomers_A</a:t>
            </a: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(default = 10)</a:t>
            </a: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gTopRankedCustomers_B</a:t>
            </a: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(default = 20)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1C99044-A651-9993-2E30-3ED9D335958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05875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3C666-2942-7ED3-22CD-9DD2FD3414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BFAE295-CE72-E3DC-E25B-12E1885EB60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032437" y="2368777"/>
            <a:ext cx="7178313" cy="4489223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D0F032DD-3969-E898-3A94-F48DB48F9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Color-coded top-N customers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E2917D-CF97-F968-B826-6641460DF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0C2AE0-A5E8-4890-C91A-240D5C4455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255" y="1357745"/>
            <a:ext cx="11492345" cy="4819218"/>
          </a:xfrm>
        </p:spPr>
        <p:txBody>
          <a:bodyPr/>
          <a:lstStyle/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gTopRankedCustomersColor_A</a:t>
            </a:r>
            <a:endParaRPr lang="en-US" sz="2800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742950" marR="0" lvl="1" indent="-28575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  <a:r>
              <a:rPr lang="en-US" sz="2800" kern="100" dirty="0" err="1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gTopRankedCustomersColor_B</a:t>
            </a:r>
            <a:r>
              <a:rPr lang="en-US" sz="2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3E118B-CD0E-8BE7-B8EE-254F337AE4F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B9CC74F-6EDC-77AA-9DA7-67825512A0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68158" y="6355393"/>
            <a:ext cx="514286" cy="16190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F54B30-B0AA-98F5-FB89-8EE1CF896C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7647" y="4723654"/>
            <a:ext cx="7602486" cy="14267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C9AA01-D0CC-77C1-D524-94CA145058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34676" y="2998013"/>
            <a:ext cx="2133333" cy="315238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B8D68FF-C859-BC2D-4BEB-EB7ABF24FFA7}"/>
              </a:ext>
            </a:extLst>
          </p:cNvPr>
          <p:cNvSpPr/>
          <p:nvPr/>
        </p:nvSpPr>
        <p:spPr>
          <a:xfrm>
            <a:off x="8370277" y="6315075"/>
            <a:ext cx="750584" cy="250106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rgbClr val="FF0000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8793971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1815</TotalTime>
  <Words>1288</Words>
  <Application>Microsoft Office PowerPoint</Application>
  <PresentationFormat>Widescreen</PresentationFormat>
  <Paragraphs>224</Paragraphs>
  <Slides>48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Aptos</vt:lpstr>
      <vt:lpstr>Arial</vt:lpstr>
      <vt:lpstr>Calibri</vt:lpstr>
      <vt:lpstr>Courier New</vt:lpstr>
      <vt:lpstr>Trade Gothic LT Pro</vt:lpstr>
      <vt:lpstr>Trebuchet MS</vt:lpstr>
      <vt:lpstr>Office Theme</vt:lpstr>
      <vt:lpstr>Customer Service &amp; Sales</vt:lpstr>
      <vt:lpstr>New Features</vt:lpstr>
      <vt:lpstr>Add new items to existing orders</vt:lpstr>
      <vt:lpstr>Add new items to existing orders</vt:lpstr>
      <vt:lpstr>Add new items to existing orders</vt:lpstr>
      <vt:lpstr>Add new items to existing orders</vt:lpstr>
      <vt:lpstr>Color-coded top-N customers</vt:lpstr>
      <vt:lpstr>Color-coded top-N customers</vt:lpstr>
      <vt:lpstr>Color-coded top-N customers</vt:lpstr>
      <vt:lpstr>Color-coded top-N customers</vt:lpstr>
      <vt:lpstr>Color-coded Departments tab</vt:lpstr>
      <vt:lpstr>Editing of AltPerim</vt:lpstr>
      <vt:lpstr>Editing of AltPerim</vt:lpstr>
      <vt:lpstr>gRestrictShipTo   2025 WL #10</vt:lpstr>
      <vt:lpstr>gRestrictShipTo</vt:lpstr>
      <vt:lpstr>Multi-Cut Routing</vt:lpstr>
      <vt:lpstr>Multi-Cut Routing</vt:lpstr>
      <vt:lpstr>Multi-Cut Part</vt:lpstr>
      <vt:lpstr>Multi-Cut Part</vt:lpstr>
      <vt:lpstr>Multi-Cut Part</vt:lpstr>
      <vt:lpstr>Multi-Cut  Sales Order</vt:lpstr>
      <vt:lpstr>Adjust Prices Improvements</vt:lpstr>
      <vt:lpstr>Adjust Prices Improvements</vt:lpstr>
      <vt:lpstr>Adjust Prices  Improvements</vt:lpstr>
      <vt:lpstr>Adjust Prices  Improvements</vt:lpstr>
      <vt:lpstr>Adjust Prices  Improvements</vt:lpstr>
      <vt:lpstr>Adjust Prices Improvements</vt:lpstr>
      <vt:lpstr>Adjust Prices  Improvements</vt:lpstr>
      <vt:lpstr>Adjust Prices  Improvements</vt:lpstr>
      <vt:lpstr>Adjust Prices improvements</vt:lpstr>
      <vt:lpstr>Adjust Prices improvements</vt:lpstr>
      <vt:lpstr>Adjust Prices improvements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Owned Warehouses</vt:lpstr>
      <vt:lpstr>Customer Service &amp; Sales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Mariah Zagorsky</cp:lastModifiedBy>
  <cp:revision>55</cp:revision>
  <dcterms:created xsi:type="dcterms:W3CDTF">2026-01-16T14:58:55Z</dcterms:created>
  <dcterms:modified xsi:type="dcterms:W3CDTF">2026-04-10T18:32:55Z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